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9" r:id="rId3"/>
    <p:sldId id="271" r:id="rId4"/>
    <p:sldId id="270" r:id="rId5"/>
    <p:sldId id="272" r:id="rId7"/>
    <p:sldId id="268" r:id="rId8"/>
    <p:sldId id="266" r:id="rId9"/>
    <p:sldId id="265" r:id="rId10"/>
    <p:sldId id="267" r:id="rId11"/>
    <p:sldId id="280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3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92"/>
        <p:guide pos="380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85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image" Target="../media/image7.png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74.xml"/><Relationship Id="rId12" Type="http://schemas.openxmlformats.org/officeDocument/2006/relationships/image" Target="../media/image5.png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5.xml"/><Relationship Id="rId2" Type="http://schemas.openxmlformats.org/officeDocument/2006/relationships/image" Target="../media/image5.pn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7.xml"/><Relationship Id="rId3" Type="http://schemas.openxmlformats.org/officeDocument/2006/relationships/image" Target="../media/image5.png"/><Relationship Id="rId2" Type="http://schemas.openxmlformats.org/officeDocument/2006/relationships/tags" Target="../tags/tag76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9.xml"/><Relationship Id="rId4" Type="http://schemas.openxmlformats.org/officeDocument/2006/relationships/image" Target="../media/image5.png"/><Relationship Id="rId3" Type="http://schemas.openxmlformats.org/officeDocument/2006/relationships/image" Target="../media/image11.jpeg"/><Relationship Id="rId2" Type="http://schemas.openxmlformats.org/officeDocument/2006/relationships/tags" Target="../tags/tag78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5.png"/><Relationship Id="rId2" Type="http://schemas.openxmlformats.org/officeDocument/2006/relationships/tags" Target="../tags/tag80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3.xml"/><Relationship Id="rId4" Type="http://schemas.openxmlformats.org/officeDocument/2006/relationships/image" Target="../media/image5.png"/><Relationship Id="rId3" Type="http://schemas.openxmlformats.org/officeDocument/2006/relationships/image" Target="../media/image14.png"/><Relationship Id="rId2" Type="http://schemas.openxmlformats.org/officeDocument/2006/relationships/tags" Target="../tags/tag82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4.xml"/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封面PPT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2445"/>
          </a:xfrm>
          <a:prstGeom prst="rect">
            <a:avLst/>
          </a:prstGeom>
        </p:spPr>
      </p:pic>
      <p:pic>
        <p:nvPicPr>
          <p:cNvPr id="2" name="图片 1" descr="标语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318" y="4751705"/>
            <a:ext cx="5365364" cy="766800"/>
          </a:xfrm>
          <a:prstGeom prst="rect">
            <a:avLst/>
          </a:prstGeom>
        </p:spPr>
      </p:pic>
      <p:pic>
        <p:nvPicPr>
          <p:cNvPr id="7" name="图片 6" descr="LOGO-PP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308" y="923290"/>
            <a:ext cx="5493385" cy="30289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22320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具备遇阻反弹、地感防砸、开优先防砸、防砸胶条功能，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有效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避免因意外而造成的损失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22320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遇阻反弹功能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>
            <p:custDataLst>
              <p:tags r:id="rId2"/>
            </p:custDataLst>
          </p:nvPr>
        </p:nvGrpSpPr>
        <p:grpSpPr>
          <a:xfrm>
            <a:off x="8886190" y="3834765"/>
            <a:ext cx="1507490" cy="1298575"/>
            <a:chOff x="2938" y="2431"/>
            <a:chExt cx="2374" cy="2045"/>
          </a:xfrm>
        </p:grpSpPr>
        <p:pic>
          <p:nvPicPr>
            <p:cNvPr id="28" name="图片 27" descr="C:/Users/ankua/Desktop/ppt/203素材/70a2f78d756093067ef103a61011671b88822f8121fb4f-6yq9S3.png70a2f78d756093067ef103a61011671b88822f8121fb4f-6yq9S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clrChange>
                <a:clrFrom>
                  <a:srgbClr val="93BED4">
                    <a:alpha val="83137"/>
                  </a:srgbClr>
                </a:clrFrom>
                <a:clrTo>
                  <a:srgbClr val="93BED4">
                    <a:alpha val="83137"/>
                    <a:alpha val="0"/>
                  </a:srgbClr>
                </a:clrTo>
              </a:clrChange>
            </a:blip>
            <a:srcRect l="4034" t="7562" r="7284" b="16075"/>
            <a:stretch>
              <a:fillRect/>
            </a:stretch>
          </p:blipFill>
          <p:spPr>
            <a:xfrm>
              <a:off x="2938" y="2431"/>
              <a:ext cx="2374" cy="2045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>
              <p:custDataLst>
                <p:tags r:id="rId5"/>
              </p:custDataLst>
            </p:nvPr>
          </p:nvSpPr>
          <p:spPr>
            <a:xfrm>
              <a:off x="3451" y="3287"/>
              <a:ext cx="1433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indent="0" fontAlgn="auto">
                <a:lnSpc>
                  <a:spcPts val="2000"/>
                </a:lnSpc>
              </a:pPr>
              <a:r>
                <a:rPr lang="zh-CN" sz="1400">
                  <a:solidFill>
                    <a:schemeClr val="bg1"/>
                  </a:solidFill>
                  <a:latin typeface="阿里巴巴普惠体 3.0 55 Regular" panose="00020600040101010101" charset="-122"/>
                  <a:ea typeface="阿里巴巴普惠体 3.0 55 Regular" panose="00020600040101010101" charset="-122"/>
                  <a:sym typeface="+mn-ea"/>
                </a:rPr>
                <a:t>手动开闸</a:t>
              </a:r>
              <a:endParaRPr lang="zh-CN" sz="1400">
                <a:solidFill>
                  <a:schemeClr val="bg1"/>
                </a:solidFill>
                <a:latin typeface="阿里巴巴普惠体 3.0 55 Regular" panose="00020600040101010101" charset="-122"/>
                <a:ea typeface="阿里巴巴普惠体 3.0 55 Regular" panose="00020600040101010101" charset="-122"/>
                <a:sym typeface="+mn-ea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6"/>
            </p:custDataLst>
          </p:nvPr>
        </p:nvGrpSpPr>
        <p:grpSpPr>
          <a:xfrm>
            <a:off x="6039485" y="2951480"/>
            <a:ext cx="1507490" cy="1298575"/>
            <a:chOff x="2938" y="2431"/>
            <a:chExt cx="2374" cy="2045"/>
          </a:xfrm>
        </p:grpSpPr>
        <p:pic>
          <p:nvPicPr>
            <p:cNvPr id="31" name="图片 30" descr="C:/Users/ankua/Desktop/ppt/203素材/70a2f78d756093067ef103a61011671b88822f8121fb4f-6yq9S3.png70a2f78d756093067ef103a61011671b88822f8121fb4f-6yq9S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4">
              <a:clrChange>
                <a:clrFrom>
                  <a:srgbClr val="93BED4">
                    <a:alpha val="83137"/>
                  </a:srgbClr>
                </a:clrFrom>
                <a:clrTo>
                  <a:srgbClr val="93BED4">
                    <a:alpha val="83137"/>
                    <a:alpha val="0"/>
                  </a:srgbClr>
                </a:clrTo>
              </a:clrChange>
            </a:blip>
            <a:srcRect l="4034" t="7562" r="7284" b="16075"/>
            <a:stretch>
              <a:fillRect/>
            </a:stretch>
          </p:blipFill>
          <p:spPr>
            <a:xfrm>
              <a:off x="2938" y="2431"/>
              <a:ext cx="2374" cy="2045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>
              <p:custDataLst>
                <p:tags r:id="rId8"/>
              </p:custDataLst>
            </p:nvPr>
          </p:nvSpPr>
          <p:spPr>
            <a:xfrm>
              <a:off x="3451" y="3287"/>
              <a:ext cx="1433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indent="0" fontAlgn="auto">
                <a:lnSpc>
                  <a:spcPts val="2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阿里巴巴普惠体 3.0 55 Regular" panose="00020600040101010101" charset="-122"/>
                  <a:ea typeface="阿里巴巴普惠体 3.0 55 Regular" panose="00020600040101010101" charset="-122"/>
                  <a:sym typeface="+mn-ea"/>
                </a:rPr>
                <a:t>刷卡开闸</a:t>
              </a:r>
              <a:endParaRPr lang="zh-CN" altLang="en-US" sz="1400">
                <a:solidFill>
                  <a:schemeClr val="bg1"/>
                </a:solidFill>
                <a:latin typeface="阿里巴巴普惠体 3.0 55 Regular" panose="00020600040101010101" charset="-122"/>
                <a:ea typeface="阿里巴巴普惠体 3.0 55 Regular" panose="00020600040101010101" charset="-122"/>
                <a:sym typeface="+mn-ea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9"/>
            </p:custDataLst>
          </p:nvPr>
        </p:nvGrpSpPr>
        <p:grpSpPr>
          <a:xfrm>
            <a:off x="7704455" y="1409700"/>
            <a:ext cx="1507490" cy="1298575"/>
            <a:chOff x="2938" y="2431"/>
            <a:chExt cx="2374" cy="2045"/>
          </a:xfrm>
        </p:grpSpPr>
        <p:pic>
          <p:nvPicPr>
            <p:cNvPr id="34" name="图片 33" descr="C:/Users/ankua/Desktop/ppt/203素材/70a2f78d756093067ef103a61011671b88822f8121fb4f-6yq9S3.png70a2f78d756093067ef103a61011671b88822f8121fb4f-6yq9S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4">
              <a:clrChange>
                <a:clrFrom>
                  <a:srgbClr val="93BED4">
                    <a:alpha val="83137"/>
                  </a:srgbClr>
                </a:clrFrom>
                <a:clrTo>
                  <a:srgbClr val="93BED4">
                    <a:alpha val="83137"/>
                    <a:alpha val="0"/>
                  </a:srgbClr>
                </a:clrTo>
              </a:clrChange>
            </a:blip>
            <a:srcRect l="4034" t="7562" r="7284" b="16075"/>
            <a:stretch>
              <a:fillRect/>
            </a:stretch>
          </p:blipFill>
          <p:spPr>
            <a:xfrm>
              <a:off x="2938" y="2431"/>
              <a:ext cx="2374" cy="2045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>
              <p:custDataLst>
                <p:tags r:id="rId11"/>
              </p:custDataLst>
            </p:nvPr>
          </p:nvSpPr>
          <p:spPr>
            <a:xfrm>
              <a:off x="3451" y="3287"/>
              <a:ext cx="1433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indent="0" fontAlgn="auto">
                <a:lnSpc>
                  <a:spcPts val="2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阿里巴巴普惠体 3.0 55 Regular" panose="00020600040101010101" charset="-122"/>
                  <a:ea typeface="阿里巴巴普惠体 3.0 55 Regular" panose="00020600040101010101" charset="-122"/>
                  <a:sym typeface="+mn-ea"/>
                </a:rPr>
                <a:t>遥控开闸</a:t>
              </a:r>
              <a:endParaRPr lang="zh-CN" altLang="en-US" sz="1400">
                <a:solidFill>
                  <a:schemeClr val="bg1"/>
                </a:solidFill>
                <a:latin typeface="阿里巴巴普惠体 3.0 55 Regular" panose="00020600040101010101" charset="-122"/>
                <a:ea typeface="阿里巴巴普惠体 3.0 55 Regular" panose="00020600040101010101" charset="-122"/>
                <a:sym typeface="+mn-ea"/>
              </a:endParaRPr>
            </a:p>
          </p:txBody>
        </p:sp>
      </p:grpSp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22320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使用无刷电机控制技术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起落杆速度可调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闸杆运行平稳可靠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22320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奢华于表 强劲于芯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22320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搭配车牌识别可实现移动和无感支付，满足多场景自助停车缴费，实现无人值守，有效降低人工成本和风险.   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22320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智能停车收费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116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30" y="1504315"/>
            <a:ext cx="10212843" cy="280800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47675" y="64770"/>
            <a:ext cx="29768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600" b="1">
                <a:solidFill>
                  <a:schemeClr val="bg1"/>
                </a:solidFill>
                <a:effectLst/>
                <a:uFillTx/>
                <a:latin typeface="+中文标题" charset="0"/>
                <a:ea typeface="+mj-ea"/>
                <a:cs typeface="思源黑体 CN Medium" panose="020B0600000000000000" charset="-122"/>
                <a:sym typeface="+mn-ea"/>
              </a:rPr>
              <a:t>团队介绍</a:t>
            </a:r>
            <a:endParaRPr lang="zh-CN" altLang="en-US" sz="2600" b="1">
              <a:solidFill>
                <a:schemeClr val="bg1"/>
              </a:solidFill>
              <a:effectLst/>
              <a:uFillTx/>
              <a:latin typeface="+中文标题" charset="0"/>
              <a:ea typeface="+mj-ea"/>
              <a:cs typeface="思源黑体 CN Medium" panose="020B0600000000000000" charset="-122"/>
              <a:sym typeface="+mn-ea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2"/>
            </p:custDataLst>
          </p:nvPr>
        </p:nvGraphicFramePr>
        <p:xfrm>
          <a:off x="719455" y="4688205"/>
          <a:ext cx="1075309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445"/>
                <a:gridCol w="1945640"/>
                <a:gridCol w="2523490"/>
                <a:gridCol w="3485515"/>
              </a:tblGrid>
              <a:tr h="457200"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1500" b="0">
                          <a:solidFill>
                            <a:schemeClr val="tx1"/>
                          </a:solidFill>
                        </a:rPr>
                        <a:t>闸杆类型</a:t>
                      </a:r>
                      <a:endParaRPr lang="zh-CN" altLang="en-US" sz="15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 b="0">
                          <a:solidFill>
                            <a:schemeClr val="tx1"/>
                          </a:solidFill>
                        </a:rPr>
                        <a:t>限长</a:t>
                      </a:r>
                      <a:endParaRPr lang="zh-CN" altLang="en-US" sz="1500" b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 b="0">
                          <a:solidFill>
                            <a:schemeClr val="tx1"/>
                          </a:solidFill>
                        </a:rPr>
                        <a:t>最快起杆时间</a:t>
                      </a:r>
                      <a:endParaRPr lang="zh-CN" altLang="en-US" sz="1500" b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 b="0">
                          <a:solidFill>
                            <a:schemeClr val="tx1"/>
                          </a:solidFill>
                        </a:rPr>
                        <a:t>最快落杆时间</a:t>
                      </a:r>
                      <a:endParaRPr lang="zh-CN" altLang="en-US" sz="1500" b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20040">
                <a:tc row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>
                          <a:solidFill>
                            <a:schemeClr val="tx1"/>
                          </a:solidFill>
                          <a:sym typeface="+mn-ea"/>
                        </a:rPr>
                        <a:t>伸缩胶条直杆</a:t>
                      </a:r>
                      <a:endParaRPr lang="zh-CN" altLang="en-US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≤3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1.5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2004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≤4.5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20040">
                <a:tc v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≤6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6.5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2004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500">
                          <a:solidFill>
                            <a:schemeClr val="tx1"/>
                          </a:solidFill>
                          <a:sym typeface="+mn-ea"/>
                        </a:rPr>
                        <a:t>栅栏</a:t>
                      </a:r>
                      <a:endParaRPr lang="zh-CN" altLang="en-US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≤5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6.5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22320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两种栏杆款式可选择，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雷达孔高度480mm/600mm/720mm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三种可选择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22320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AK-D116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栏杆款式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d1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93440" y="1426210"/>
            <a:ext cx="8268335" cy="3703955"/>
          </a:xfrm>
          <a:prstGeom prst="rect">
            <a:avLst/>
          </a:prstGeom>
        </p:spPr>
      </p:pic>
      <p:graphicFrame>
        <p:nvGraphicFramePr>
          <p:cNvPr id="17" name="表格 16"/>
          <p:cNvGraphicFramePr/>
          <p:nvPr>
            <p:custDataLst>
              <p:tags r:id="rId2"/>
            </p:custDataLst>
          </p:nvPr>
        </p:nvGraphicFramePr>
        <p:xfrm>
          <a:off x="447675" y="5364480"/>
          <a:ext cx="11295380" cy="1836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3940"/>
                <a:gridCol w="1096010"/>
                <a:gridCol w="1060450"/>
                <a:gridCol w="1210877"/>
                <a:gridCol w="1359535"/>
                <a:gridCol w="1903730"/>
                <a:gridCol w="1351559"/>
                <a:gridCol w="2269279"/>
              </a:tblGrid>
              <a:tr h="4311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工作电压</a:t>
                      </a:r>
                      <a:endParaRPr 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DC24V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相对湿度</a:t>
                      </a:r>
                      <a:endParaRPr 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≤90%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防护等级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IP54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遥控频率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430.5MHz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4292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电机功率</a:t>
                      </a:r>
                      <a:endParaRPr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100W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闸杆长度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≤4.5M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遥控距离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≤30M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使用环境温度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-30℃~80℃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机箱颜色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金色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抬杆时间</a:t>
                      </a:r>
                      <a:endParaRPr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1.5S~6S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闸杆中心离地高度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890mm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输入接口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开关量信号或高电平信号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pic>
        <p:nvPicPr>
          <p:cNvPr id="3" name="图片 2" descr="1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60" y="1807210"/>
            <a:ext cx="2986405" cy="326263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47675" y="64770"/>
            <a:ext cx="29768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chemeClr val="bg1"/>
                </a:solidFill>
                <a:effectLst/>
                <a:uFillTx/>
                <a:latin typeface="+中文标题" charset="0"/>
                <a:ea typeface="+mj-ea"/>
                <a:cs typeface="思源黑体 CN Medium" panose="020B0600000000000000" charset="-122"/>
                <a:sym typeface="+mn-ea"/>
              </a:rPr>
              <a:t>团队介绍</a:t>
            </a:r>
            <a:endParaRPr lang="zh-CN" altLang="en-US" sz="2600" b="1">
              <a:solidFill>
                <a:schemeClr val="bg1"/>
              </a:solidFill>
              <a:effectLst/>
              <a:uFillTx/>
              <a:latin typeface="+中文标题" charset="0"/>
              <a:ea typeface="+mj-ea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22320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不定期更新数据，以上数据仅供参考，请以收到的实物说明书为准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22320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AK-D116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产品参数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s580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965" y="1501775"/>
            <a:ext cx="10212843" cy="2808000"/>
          </a:xfrm>
          <a:prstGeom prst="rect">
            <a:avLst/>
          </a:prstGeom>
        </p:spPr>
      </p:pic>
      <p:graphicFrame>
        <p:nvGraphicFramePr>
          <p:cNvPr id="8" name="表格 7"/>
          <p:cNvGraphicFramePr/>
          <p:nvPr>
            <p:custDataLst>
              <p:tags r:id="rId2"/>
            </p:custDataLst>
          </p:nvPr>
        </p:nvGraphicFramePr>
        <p:xfrm>
          <a:off x="719455" y="4675505"/>
          <a:ext cx="1075309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445"/>
                <a:gridCol w="1945640"/>
                <a:gridCol w="2523490"/>
                <a:gridCol w="3485515"/>
              </a:tblGrid>
              <a:tr h="457200">
                <a:tc>
                  <a:txBody>
                    <a:bodyPr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1500" b="0">
                          <a:solidFill>
                            <a:schemeClr val="tx1"/>
                          </a:solidFill>
                        </a:rPr>
                        <a:t>闸杆类型</a:t>
                      </a:r>
                      <a:endParaRPr lang="zh-CN" altLang="en-US" sz="15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 b="0">
                          <a:solidFill>
                            <a:schemeClr val="tx1"/>
                          </a:solidFill>
                        </a:rPr>
                        <a:t>限长</a:t>
                      </a:r>
                      <a:endParaRPr lang="zh-CN" altLang="en-US" sz="1500" b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 b="0">
                          <a:solidFill>
                            <a:schemeClr val="tx1"/>
                          </a:solidFill>
                        </a:rPr>
                        <a:t>最快起杆时间</a:t>
                      </a:r>
                      <a:endParaRPr lang="zh-CN" altLang="en-US" sz="1500" b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 b="0">
                          <a:solidFill>
                            <a:schemeClr val="tx1"/>
                          </a:solidFill>
                        </a:rPr>
                        <a:t>最快落杆时间</a:t>
                      </a:r>
                      <a:endParaRPr lang="zh-CN" altLang="en-US" sz="1500" b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20040">
                <a:tc row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>
                          <a:solidFill>
                            <a:schemeClr val="tx1"/>
                          </a:solidFill>
                        </a:rPr>
                        <a:t>伸缩胶条直杆</a:t>
                      </a:r>
                      <a:endParaRPr lang="zh-CN" altLang="en-US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≤3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1.5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2004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≤4.5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20040">
                <a:tc v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≤6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6.5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2004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500">
                          <a:solidFill>
                            <a:schemeClr val="tx1"/>
                          </a:solidFill>
                          <a:sym typeface="+mn-ea"/>
                        </a:rPr>
                        <a:t>栅栏</a:t>
                      </a:r>
                      <a:endParaRPr lang="zh-CN" altLang="en-US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≤5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tx1"/>
                          </a:solidFill>
                        </a:rPr>
                        <a:t>6.5</a:t>
                      </a:r>
                      <a:endParaRPr lang="en-US" altLang="zh-CN" sz="15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47675" y="64770"/>
            <a:ext cx="29768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chemeClr val="bg1"/>
                </a:solidFill>
                <a:effectLst/>
                <a:uFillTx/>
                <a:latin typeface="+中文标题" charset="0"/>
                <a:ea typeface="+mj-ea"/>
                <a:cs typeface="思源黑体 CN Medium" panose="020B0600000000000000" charset="-122"/>
                <a:sym typeface="+mn-ea"/>
              </a:rPr>
              <a:t>团队介绍</a:t>
            </a:r>
            <a:endParaRPr lang="zh-CN" altLang="en-US" sz="2600" b="1">
              <a:solidFill>
                <a:schemeClr val="bg1"/>
              </a:solidFill>
              <a:effectLst/>
              <a:uFillTx/>
              <a:latin typeface="+中文标题" charset="0"/>
              <a:ea typeface="+mj-ea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1" name="图片 10" descr="封面PPT-3-2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322320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两种栏杆款式可选择，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雷达孔高度480mm/600mm/720mm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三种可选择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22320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AK-S580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栏杆款式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s5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1975" y="1407795"/>
            <a:ext cx="6511893" cy="3751200"/>
          </a:xfrm>
          <a:prstGeom prst="rect">
            <a:avLst/>
          </a:prstGeom>
        </p:spPr>
      </p:pic>
      <p:graphicFrame>
        <p:nvGraphicFramePr>
          <p:cNvPr id="17" name="表格 16"/>
          <p:cNvGraphicFramePr/>
          <p:nvPr>
            <p:custDataLst>
              <p:tags r:id="rId2"/>
            </p:custDataLst>
          </p:nvPr>
        </p:nvGraphicFramePr>
        <p:xfrm>
          <a:off x="447675" y="5367655"/>
          <a:ext cx="11295380" cy="1836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3940"/>
                <a:gridCol w="1096010"/>
                <a:gridCol w="1060450"/>
                <a:gridCol w="1210877"/>
                <a:gridCol w="1359535"/>
                <a:gridCol w="1903730"/>
                <a:gridCol w="1351559"/>
                <a:gridCol w="2269279"/>
              </a:tblGrid>
              <a:tr h="4311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工作电压</a:t>
                      </a:r>
                      <a:endParaRPr 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DC24V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相对湿度</a:t>
                      </a:r>
                      <a:endParaRPr 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≤90%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防护等级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IP54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遥控频率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430.5MHz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4292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电机功率</a:t>
                      </a:r>
                      <a:endParaRPr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100W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闸杆长度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≤4.5M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遥控距离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≤30M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使用环境温度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-30℃~80℃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机箱颜色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金色</a:t>
                      </a:r>
                      <a:endParaRPr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抬杆时间</a:t>
                      </a:r>
                      <a:endParaRPr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1.5S~6S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闸杆中心离地高度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890mm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输入接口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开关量信号或高电平信号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pic>
        <p:nvPicPr>
          <p:cNvPr id="11" name="图片 10" descr="wqqqq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775" y="1716405"/>
            <a:ext cx="2929890" cy="33070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7675" y="64770"/>
            <a:ext cx="29768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chemeClr val="bg1"/>
                </a:solidFill>
                <a:effectLst/>
                <a:uFillTx/>
                <a:latin typeface="+中文标题" charset="0"/>
                <a:ea typeface="+mj-ea"/>
                <a:cs typeface="思源黑体 CN Medium" panose="020B0600000000000000" charset="-122"/>
                <a:sym typeface="+mn-ea"/>
              </a:rPr>
              <a:t>团队介绍</a:t>
            </a:r>
            <a:endParaRPr lang="zh-CN" altLang="en-US" sz="2600" b="1">
              <a:solidFill>
                <a:schemeClr val="bg1"/>
              </a:solidFill>
              <a:effectLst/>
              <a:uFillTx/>
              <a:latin typeface="+中文标题" charset="0"/>
              <a:ea typeface="+mj-ea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3" name="图片 2" descr="封面PPT-3-2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322320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不定期更新数据，以上数据仅供参考，请以收到的实物说明书为准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22320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AK-S580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产品参数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PP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2445"/>
          </a:xfrm>
          <a:prstGeom prst="rect">
            <a:avLst/>
          </a:prstGeom>
        </p:spPr>
      </p:pic>
      <p:pic>
        <p:nvPicPr>
          <p:cNvPr id="7" name="图片 6" descr="LOGO-PP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615" y="709295"/>
            <a:ext cx="4058285" cy="22377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69740" y="5624195"/>
            <a:ext cx="365252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dist"/>
            <a:r>
              <a:rPr lang="zh-CN" altLang="en-US" sz="36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感谢您的观看！</a:t>
            </a:r>
            <a:endParaRPr lang="zh-CN" altLang="en-US" sz="36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3426460"/>
            <a:ext cx="12192000" cy="18161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DIAGRAM_VIRTUALLY_FRAME" val="{&quot;height&quot;:349.6,&quot;left&quot;:341,&quot;top&quot;:70.65,&quot;width&quot;:597.75}"/>
</p:tagLst>
</file>

<file path=ppt/tags/tag66.xml><?xml version="1.0" encoding="utf-8"?>
<p:tagLst xmlns:p="http://schemas.openxmlformats.org/presentationml/2006/main">
  <p:tag name="KSO_WM_DIAGRAM_VIRTUALLY_FRAME" val="{&quot;height&quot;:349.6,&quot;left&quot;:341,&quot;top&quot;:70.65,&quot;width&quot;:597.75}"/>
</p:tagLst>
</file>

<file path=ppt/tags/tag67.xml><?xml version="1.0" encoding="utf-8"?>
<p:tagLst xmlns:p="http://schemas.openxmlformats.org/presentationml/2006/main">
  <p:tag name="KSO_WM_DIAGRAM_VIRTUALLY_FRAME" val="{&quot;height&quot;:349.6,&quot;left&quot;:341,&quot;top&quot;:70.65,&quot;width&quot;:597.75}"/>
</p:tagLst>
</file>

<file path=ppt/tags/tag68.xml><?xml version="1.0" encoding="utf-8"?>
<p:tagLst xmlns:p="http://schemas.openxmlformats.org/presentationml/2006/main">
  <p:tag name="KSO_WM_DIAGRAM_VIRTUALLY_FRAME" val="{&quot;height&quot;:349.6,&quot;left&quot;:341,&quot;top&quot;:70.65,&quot;width&quot;:597.75}"/>
</p:tagLst>
</file>

<file path=ppt/tags/tag69.xml><?xml version="1.0" encoding="utf-8"?>
<p:tagLst xmlns:p="http://schemas.openxmlformats.org/presentationml/2006/main">
  <p:tag name="KSO_WM_DIAGRAM_VIRTUALLY_FRAME" val="{&quot;height&quot;:349.6,&quot;left&quot;:341,&quot;top&quot;:70.65,&quot;width&quot;:597.75}"/>
</p:tagLst>
</file>

<file path=ppt/tags/tag70.xml><?xml version="1.0" encoding="utf-8"?>
<p:tagLst xmlns:p="http://schemas.openxmlformats.org/presentationml/2006/main">
  <p:tag name="KSO_WM_DIAGRAM_VIRTUALLY_FRAME" val="{&quot;height&quot;:349.6,&quot;left&quot;:341,&quot;top&quot;:70.65,&quot;width&quot;:597.75}"/>
</p:tagLst>
</file>

<file path=ppt/tags/tag71.xml><?xml version="1.0" encoding="utf-8"?>
<p:tagLst xmlns:p="http://schemas.openxmlformats.org/presentationml/2006/main">
  <p:tag name="KSO_WM_DIAGRAM_VIRTUALLY_FRAME" val="{&quot;height&quot;:349.6,&quot;left&quot;:341,&quot;top&quot;:70.65,&quot;width&quot;:597.75}"/>
</p:tagLst>
</file>

<file path=ppt/tags/tag72.xml><?xml version="1.0" encoding="utf-8"?>
<p:tagLst xmlns:p="http://schemas.openxmlformats.org/presentationml/2006/main">
  <p:tag name="KSO_WM_DIAGRAM_VIRTUALLY_FRAME" val="{&quot;height&quot;:349.6,&quot;left&quot;:341,&quot;top&quot;:70.65,&quot;width&quot;:597.75}"/>
</p:tagLst>
</file>

<file path=ppt/tags/tag73.xml><?xml version="1.0" encoding="utf-8"?>
<p:tagLst xmlns:p="http://schemas.openxmlformats.org/presentationml/2006/main">
  <p:tag name="KSO_WM_DIAGRAM_VIRTUALLY_FRAME" val="{&quot;height&quot;:349.6,&quot;left&quot;:341,&quot;top&quot;:70.65,&quot;width&quot;:597.75}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UNIT_TABLE_BEAUTIFY" val="smartTable{7dd4cb24-b61c-4009-9fe6-c28205bd7f83}"/>
  <p:tag name="TABLE_ENDDRAG_ORIGIN_RECT" val="846*136"/>
  <p:tag name="TABLE_ENDDRAG_RECT" val="54*366*846*136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TABLE_ENDDRAG_ORIGIN_RECT" val="885*138"/>
  <p:tag name="TABLE_ENDDRAG_RECT" val="35*360*885*138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UNIT_TABLE_BEAUTIFY" val="smartTable{f4f5ac73-bb1f-4ca0-b6ae-32e8695a7ccd}"/>
  <p:tag name="TABLE_ENDDRAG_ORIGIN_RECT" val="846*136"/>
  <p:tag name="TABLE_ENDDRAG_RECT" val="54*366*846*136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TABLE_ENDDRAG_ORIGIN_RECT" val="885*138"/>
  <p:tag name="TABLE_ENDDRAG_RECT" val="35*360*885*138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5.xml><?xml version="1.0" encoding="utf-8"?>
<p:tagLst xmlns:p="http://schemas.openxmlformats.org/presentationml/2006/main">
  <p:tag name="commondata" val="eyJoZGlkIjoiODVmMzYwYzI2ZWQ5YjVjOTQ3OTVmMmFjMGZlNjg5Mj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</Words>
  <Application>WPS 演示</Application>
  <PresentationFormat>宽屏</PresentationFormat>
  <Paragraphs>220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</vt:lpstr>
      <vt:lpstr>宋体</vt:lpstr>
      <vt:lpstr>Wingdings</vt:lpstr>
      <vt:lpstr>Wingdings</vt:lpstr>
      <vt:lpstr>思源黑体 CN Medium</vt:lpstr>
      <vt:lpstr>微软雅黑</vt:lpstr>
      <vt:lpstr>阿里巴巴普惠体 3.0 55 Regular</vt:lpstr>
      <vt:lpstr>+中文标题</vt:lpstr>
      <vt:lpstr>Segoe Print</vt:lpstr>
      <vt:lpstr>Arial Unicode MS</vt:lpstr>
      <vt:lpstr>Calibri</vt:lpstr>
      <vt:lpstr>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Administrator</cp:lastModifiedBy>
  <cp:revision>179</cp:revision>
  <dcterms:created xsi:type="dcterms:W3CDTF">2019-06-19T02:08:00Z</dcterms:created>
  <dcterms:modified xsi:type="dcterms:W3CDTF">2024-08-16T03:21:53Z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2052-12.1.0.17827</vt:lpwstr>
  </property>
  <property fmtid="{D5CDD505-2E9C-101B-9397-08002B2CF9AE}" pid="3" name="ICV">
    <vt:lpwstr>6BDF01D7CEEA4FA8B952AC8E02A90824_11</vt:lpwstr>
  </property>
</Properties>
</file>